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5" r:id="rId9"/>
    <p:sldId id="266" r:id="rId10"/>
    <p:sldId id="272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DF4BCD-8924-482F-8EC5-F95EAA6DEA8B}" v="16" dt="2020-02-26T23:05:56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F272D9-03DB-4239-BBA6-7AE1BD541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fr-CA" sz="3200" dirty="0"/>
              <a:t>Gestion d’un environnement contrôlé avec Arduino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BD52D2-3073-4FC2-8931-944B76FCB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 sz="2000" dirty="0"/>
              <a:t>Dave Grenier</a:t>
            </a:r>
            <a:br>
              <a:rPr lang="fr-CA" sz="2000" dirty="0"/>
            </a:br>
            <a:r>
              <a:rPr lang="fr-CA" sz="2000" dirty="0"/>
              <a:t>Tommy Landry</a:t>
            </a:r>
            <a:br>
              <a:rPr lang="fr-CA" sz="2000" dirty="0"/>
            </a:br>
            <a:r>
              <a:rPr lang="fr-CA" sz="2000" dirty="0"/>
              <a:t>Jade Phaneuf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3C2DFD-7E8F-4012-BF92-D5A27281D546}"/>
              </a:ext>
            </a:extLst>
          </p:cNvPr>
          <p:cNvSpPr/>
          <p:nvPr/>
        </p:nvSpPr>
        <p:spPr>
          <a:xfrm>
            <a:off x="705853" y="1195889"/>
            <a:ext cx="10523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« The more </a:t>
            </a:r>
            <a:r>
              <a:rPr lang="fr-CA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</a:t>
            </a:r>
            <a:r>
              <a:rPr lang="fr-CA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know, the more </a:t>
            </a:r>
            <a:r>
              <a:rPr lang="fr-CA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</a:t>
            </a:r>
            <a:r>
              <a:rPr lang="fr-CA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CA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grow</a:t>
            </a:r>
            <a:r>
              <a:rPr lang="fr-CA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! »</a:t>
            </a:r>
            <a:r>
              <a:rPr lang="fr-CA" sz="4800" b="1" baseline="30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29262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66" y="318309"/>
            <a:ext cx="5375158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Besoins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financement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CA" dirty="0">
                <a:solidFill>
                  <a:schemeClr val="bg1"/>
                </a:solidFill>
              </a:rPr>
              <a:t>Certification </a:t>
            </a:r>
            <a:r>
              <a:rPr lang="en-CA" dirty="0" err="1">
                <a:solidFill>
                  <a:schemeClr val="bg1"/>
                </a:solidFill>
              </a:rPr>
              <a:t>électrique</a:t>
            </a:r>
            <a:r>
              <a:rPr lang="en-CA" dirty="0">
                <a:solidFill>
                  <a:schemeClr val="bg1"/>
                </a:solidFill>
              </a:rPr>
              <a:t>;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Impression de </a:t>
            </a:r>
            <a:r>
              <a:rPr lang="en-CA" dirty="0" err="1">
                <a:solidFill>
                  <a:schemeClr val="bg1"/>
                </a:solidFill>
              </a:rPr>
              <a:t>boitiers</a:t>
            </a:r>
            <a:r>
              <a:rPr lang="en-CA" dirty="0">
                <a:solidFill>
                  <a:schemeClr val="bg1"/>
                </a:solidFill>
              </a:rPr>
              <a:t> 3D;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 err="1">
                <a:solidFill>
                  <a:schemeClr val="bg1"/>
                </a:solidFill>
              </a:rPr>
              <a:t>Développement</a:t>
            </a:r>
            <a:r>
              <a:rPr lang="en-CA" dirty="0">
                <a:solidFill>
                  <a:schemeClr val="bg1"/>
                </a:solidFill>
              </a:rPr>
              <a:t> interface client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n-CA" dirty="0" err="1">
                <a:solidFill>
                  <a:schemeClr val="bg1"/>
                </a:solidFill>
              </a:rPr>
              <a:t>ajustement</a:t>
            </a:r>
            <a:r>
              <a:rPr lang="en-CA" dirty="0">
                <a:solidFill>
                  <a:schemeClr val="bg1"/>
                </a:solidFill>
              </a:rPr>
              <a:t> des </a:t>
            </a:r>
            <a:r>
              <a:rPr lang="en-CA" dirty="0" err="1">
                <a:solidFill>
                  <a:schemeClr val="bg1"/>
                </a:solidFill>
              </a:rPr>
              <a:t>paramètres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télécommande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alarmes</a:t>
            </a:r>
            <a:r>
              <a:rPr lang="en-CA" dirty="0">
                <a:solidFill>
                  <a:schemeClr val="bg1"/>
                </a:solidFill>
              </a:rPr>
              <a:t>);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Site web </a:t>
            </a:r>
            <a:r>
              <a:rPr lang="en-CA" dirty="0" err="1">
                <a:solidFill>
                  <a:schemeClr val="bg1"/>
                </a:solidFill>
              </a:rPr>
              <a:t>transactionnel</a:t>
            </a:r>
            <a:r>
              <a:rPr lang="en-CA" dirty="0">
                <a:solidFill>
                  <a:schemeClr val="bg1"/>
                </a:solidFill>
              </a:rPr>
              <a:t> et </a:t>
            </a:r>
            <a:r>
              <a:rPr lang="en-CA" dirty="0" err="1">
                <a:solidFill>
                  <a:schemeClr val="bg1"/>
                </a:solidFill>
              </a:rPr>
              <a:t>capacité</a:t>
            </a:r>
            <a:r>
              <a:rPr lang="en-CA" dirty="0">
                <a:solidFill>
                  <a:schemeClr val="bg1"/>
                </a:solidFill>
              </a:rPr>
              <a:t> de base de </a:t>
            </a:r>
            <a:r>
              <a:rPr lang="en-CA" dirty="0" err="1">
                <a:solidFill>
                  <a:schemeClr val="bg1"/>
                </a:solidFill>
              </a:rPr>
              <a:t>données</a:t>
            </a:r>
            <a:endParaRPr lang="en-CA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29EEEB-9DF5-4B27-9B46-92F4EE90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22" y="1524000"/>
            <a:ext cx="2582340" cy="36314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1D823AF-A8C9-4AC8-A4DD-201903082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761" y="1524000"/>
            <a:ext cx="2582339" cy="36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Démonstration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41583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Tommy Landry, B.Sc. </a:t>
            </a:r>
            <a:r>
              <a:rPr lang="en-CA" dirty="0" err="1">
                <a:solidFill>
                  <a:schemeClr val="bg1"/>
                </a:solidFill>
              </a:rPr>
              <a:t>Agr</a:t>
            </a:r>
            <a:r>
              <a:rPr lang="en-CA" dirty="0">
                <a:solidFill>
                  <a:schemeClr val="bg1"/>
                </a:solidFill>
              </a:rPr>
              <a:t>, M.Sc., </a:t>
            </a:r>
            <a:r>
              <a:rPr lang="en-CA" dirty="0" err="1">
                <a:solidFill>
                  <a:schemeClr val="bg1"/>
                </a:solidFill>
              </a:rPr>
              <a:t>Biologiste-botaniste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étudiant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programmeur</a:t>
            </a:r>
            <a:endParaRPr lang="en-CA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</a:endParaRPr>
          </a:p>
          <a:p>
            <a:r>
              <a:rPr lang="en-CA" dirty="0" err="1">
                <a:solidFill>
                  <a:schemeClr val="bg1"/>
                </a:solidFill>
              </a:rPr>
              <a:t>Démonstation</a:t>
            </a:r>
            <a:r>
              <a:rPr lang="en-CA" dirty="0">
                <a:solidFill>
                  <a:schemeClr val="bg1"/>
                </a:solidFill>
              </a:rPr>
              <a:t> dans </a:t>
            </a:r>
            <a:r>
              <a:rPr lang="en-CA" dirty="0" err="1">
                <a:solidFill>
                  <a:schemeClr val="bg1"/>
                </a:solidFill>
              </a:rPr>
              <a:t>une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serre</a:t>
            </a:r>
            <a:r>
              <a:rPr lang="en-CA" dirty="0">
                <a:solidFill>
                  <a:schemeClr val="bg1"/>
                </a:solidFill>
              </a:rPr>
              <a:t> domestique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 err="1">
                <a:solidFill>
                  <a:schemeClr val="bg1"/>
                </a:solidFill>
              </a:rPr>
              <a:t>Témoignages</a:t>
            </a:r>
            <a:r>
              <a:rPr lang="en-CA" dirty="0">
                <a:solidFill>
                  <a:schemeClr val="bg1"/>
                </a:solidFill>
              </a:rPr>
              <a:t> de clients </a:t>
            </a:r>
            <a:r>
              <a:rPr lang="en-CA" dirty="0" err="1">
                <a:solidFill>
                  <a:schemeClr val="bg1"/>
                </a:solidFill>
              </a:rPr>
              <a:t>satisfaits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FF3D09-5251-4F5E-826E-B1EF7FC0A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717" y="1491193"/>
            <a:ext cx="3199499" cy="25717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08F696-4776-4230-A378-D4468454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302" y="1491192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7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Prototype </a:t>
            </a:r>
            <a:r>
              <a:rPr lang="en-US" dirty="0" err="1">
                <a:solidFill>
                  <a:schemeClr val="bg1"/>
                </a:solidFill>
              </a:rPr>
              <a:t>fonctionnel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</a:rPr>
              <a:t>Passé le test de la satisfaction de la clientele;</a:t>
            </a:r>
          </a:p>
          <a:p>
            <a:r>
              <a:rPr lang="en-US" dirty="0">
                <a:solidFill>
                  <a:schemeClr val="bg1"/>
                </a:solidFill>
              </a:rPr>
              <a:t>Profiter de la vague du Panier Bleu et engouement de </a:t>
            </a:r>
            <a:r>
              <a:rPr lang="en-US" dirty="0" err="1">
                <a:solidFill>
                  <a:schemeClr val="bg1"/>
                </a:solidFill>
              </a:rPr>
              <a:t>l’indépendance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alimentaire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956941A-F37A-49BA-A57F-E17C7C4830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569" y="1634690"/>
            <a:ext cx="4712828" cy="33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80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65" y="2637592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C120A1C-AD37-407E-B94A-2CD745DDE0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265" y="881030"/>
            <a:ext cx="2396389" cy="17972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63003B3-B93C-4A95-B0CC-8D121BFEC6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5199" y="881030"/>
            <a:ext cx="2245442" cy="29939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50949AB-0827-470F-8274-EF76D13143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261" y="3874952"/>
            <a:ext cx="2683611" cy="20127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1A7546-675E-4EA0-B5CA-F4DD69FFF1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556" y="2515137"/>
            <a:ext cx="2387545" cy="179065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2545F6D-B9B7-47B7-B643-C3BB5CD7EA2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569" y="4307194"/>
            <a:ext cx="2117368" cy="15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7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89"/>
            <a:ext cx="3973943" cy="38792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L’horticulture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est</a:t>
            </a:r>
            <a:r>
              <a:rPr lang="en-CA" dirty="0">
                <a:solidFill>
                  <a:schemeClr val="bg1"/>
                </a:solidFill>
              </a:rPr>
              <a:t> un </a:t>
            </a:r>
            <a:r>
              <a:rPr lang="en-CA" dirty="0" err="1">
                <a:solidFill>
                  <a:schemeClr val="bg1"/>
                </a:solidFill>
              </a:rPr>
              <a:t>loisir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populaire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mais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parfois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complexe</a:t>
            </a:r>
            <a:r>
              <a:rPr lang="en-CA" dirty="0">
                <a:solidFill>
                  <a:schemeClr val="bg1"/>
                </a:solidFill>
              </a:rPr>
              <a:t>;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Conditions variant: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type de </a:t>
            </a:r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type </a:t>
            </a:r>
            <a:r>
              <a:rPr lang="en-US" dirty="0" err="1">
                <a:solidFill>
                  <a:schemeClr val="bg1"/>
                </a:solidFill>
              </a:rPr>
              <a:t>d’environnement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simulation des conditions d’un biotope </a:t>
            </a:r>
            <a:r>
              <a:rPr lang="en-US" dirty="0" err="1">
                <a:solidFill>
                  <a:schemeClr val="bg1"/>
                </a:solidFill>
              </a:rPr>
              <a:t>donné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terrariums, </a:t>
            </a:r>
            <a:r>
              <a:rPr lang="en-US" dirty="0" err="1">
                <a:solidFill>
                  <a:schemeClr val="bg1"/>
                </a:solidFill>
              </a:rPr>
              <a:t>serres</a:t>
            </a:r>
            <a:r>
              <a:rPr lang="en-US" dirty="0">
                <a:solidFill>
                  <a:schemeClr val="bg1"/>
                </a:solidFill>
              </a:rPr>
              <a:t>, etc.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26" name="Picture 2" descr="Deluxe 3-Tier T5 High Intensity SunLite Garden 3">
            <a:extLst>
              <a:ext uri="{FF2B5EF4-FFF2-40B4-BE49-F238E27FC236}">
                <a16:creationId xmlns:a16="http://schemas.microsoft.com/office/drawing/2014/main" id="{2B30A6DF-39FE-4D86-95A7-B36D81462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2659" y="1414964"/>
            <a:ext cx="4532897" cy="453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Clientèle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cible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89"/>
            <a:ext cx="3973943" cy="397551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Plusieurs</a:t>
            </a:r>
            <a:r>
              <a:rPr lang="en-US" dirty="0">
                <a:solidFill>
                  <a:schemeClr val="bg1"/>
                </a:solidFill>
              </a:rPr>
              <a:t> gens </a:t>
            </a:r>
            <a:r>
              <a:rPr lang="en-US" dirty="0" err="1">
                <a:solidFill>
                  <a:schemeClr val="bg1"/>
                </a:solidFill>
              </a:rPr>
              <a:t>n’ont</a:t>
            </a:r>
            <a:r>
              <a:rPr lang="en-US" dirty="0">
                <a:solidFill>
                  <a:schemeClr val="bg1"/>
                </a:solidFill>
              </a:rPr>
              <a:t> pas le “</a:t>
            </a:r>
            <a:r>
              <a:rPr lang="en-US" dirty="0" err="1">
                <a:solidFill>
                  <a:schemeClr val="bg1"/>
                </a:solidFill>
              </a:rPr>
              <a:t>pouce</a:t>
            </a:r>
            <a:r>
              <a:rPr lang="en-US" dirty="0">
                <a:solidFill>
                  <a:schemeClr val="bg1"/>
                </a:solidFill>
              </a:rPr>
              <a:t> vert”!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Horaire</a:t>
            </a:r>
            <a:r>
              <a:rPr lang="en-US" dirty="0">
                <a:solidFill>
                  <a:schemeClr val="bg1"/>
                </a:solidFill>
              </a:rPr>
              <a:t> chargé / </a:t>
            </a:r>
            <a:r>
              <a:rPr lang="en-US" dirty="0" err="1">
                <a:solidFill>
                  <a:schemeClr val="bg1"/>
                </a:solidFill>
              </a:rPr>
              <a:t>entretien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oublié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animaux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parfois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coûteux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Minuterie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 err="1">
                <a:solidFill>
                  <a:schemeClr val="bg1"/>
                </a:solidFill>
              </a:rPr>
              <a:t>équipements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		    Interactions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02AF2BC-1399-4D1F-B41C-FF0C2A096C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1281761"/>
            <a:ext cx="5143500" cy="4281963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Non égal 3">
            <a:extLst>
              <a:ext uri="{FF2B5EF4-FFF2-40B4-BE49-F238E27FC236}">
                <a16:creationId xmlns:a16="http://schemas.microsoft.com/office/drawing/2014/main" id="{123A80A7-6FD8-478F-A046-371BA54C4B13}"/>
              </a:ext>
            </a:extLst>
          </p:cNvPr>
          <p:cNvSpPr/>
          <p:nvPr/>
        </p:nvSpPr>
        <p:spPr>
          <a:xfrm>
            <a:off x="2383368" y="5296675"/>
            <a:ext cx="448733" cy="277850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pic>
        <p:nvPicPr>
          <p:cNvPr id="6146" name="Picture 2" descr="Image result for green thumb">
            <a:extLst>
              <a:ext uri="{FF2B5EF4-FFF2-40B4-BE49-F238E27FC236}">
                <a16:creationId xmlns:a16="http://schemas.microsoft.com/office/drawing/2014/main" id="{7223B9D1-D60B-4EDA-9063-CC65A561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1914">
            <a:off x="4055210" y="2089757"/>
            <a:ext cx="580528" cy="58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71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Clientèle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cible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163" y="2208716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COVID-19!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Perte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confiance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envers</a:t>
            </a:r>
            <a:r>
              <a:rPr lang="en-US" dirty="0">
                <a:solidFill>
                  <a:schemeClr val="bg1"/>
                </a:solidFill>
              </a:rPr>
              <a:t> les </a:t>
            </a:r>
            <a:r>
              <a:rPr lang="en-US" dirty="0" err="1">
                <a:solidFill>
                  <a:schemeClr val="bg1"/>
                </a:solidFill>
              </a:rPr>
              <a:t>chaînes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d’approvisionnement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lieux</a:t>
            </a:r>
            <a:r>
              <a:rPr lang="en-US" dirty="0">
                <a:solidFill>
                  <a:schemeClr val="bg1"/>
                </a:solidFill>
              </a:rPr>
              <a:t> publics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Augmentation de </a:t>
            </a:r>
            <a:r>
              <a:rPr lang="en-US" dirty="0" err="1">
                <a:solidFill>
                  <a:schemeClr val="bg1"/>
                </a:solidFill>
              </a:rPr>
              <a:t>l’engouement</a:t>
            </a:r>
            <a:r>
              <a:rPr lang="en-US" dirty="0">
                <a:solidFill>
                  <a:schemeClr val="bg1"/>
                </a:solidFill>
              </a:rPr>
              <a:t> du </a:t>
            </a:r>
            <a:r>
              <a:rPr lang="en-US" dirty="0" err="1">
                <a:solidFill>
                  <a:schemeClr val="bg1"/>
                </a:solidFill>
              </a:rPr>
              <a:t>jardinage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d’indépendance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alimentaire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FCEA3C-6515-4082-ADB7-49C10987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51" y="-8467"/>
            <a:ext cx="3797448" cy="36817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13B8ADA-579D-44CC-BD63-B31677BD4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87" y="1727167"/>
            <a:ext cx="3790985" cy="353515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FF63041-D421-48B5-B145-36205AB2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928" y="3567027"/>
            <a:ext cx="3226020" cy="275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5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5582667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Systèmes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d’automatisation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89"/>
            <a:ext cx="3973943" cy="41279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Systèmes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commerciaux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coûteux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limités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Arduino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composantes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disponibles</a:t>
            </a:r>
            <a:r>
              <a:rPr lang="en-US" dirty="0">
                <a:solidFill>
                  <a:schemeClr val="bg1"/>
                </a:solidFill>
              </a:rPr>
              <a:t> à </a:t>
            </a:r>
            <a:r>
              <a:rPr lang="en-US" dirty="0" err="1">
                <a:solidFill>
                  <a:schemeClr val="bg1"/>
                </a:solidFill>
              </a:rPr>
              <a:t>faible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coût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 err="1">
                <a:solidFill>
                  <a:schemeClr val="bg1"/>
                </a:solidFill>
              </a:rPr>
              <a:t>Possibilités</a:t>
            </a:r>
            <a:r>
              <a:rPr lang="en-US" u="sng" dirty="0">
                <a:solidFill>
                  <a:schemeClr val="bg1"/>
                </a:solidFill>
              </a:rPr>
              <a:t> de </a:t>
            </a:r>
            <a:r>
              <a:rPr lang="en-US" u="sng" dirty="0" err="1">
                <a:solidFill>
                  <a:schemeClr val="bg1"/>
                </a:solidFill>
              </a:rPr>
              <a:t>créer</a:t>
            </a:r>
            <a:r>
              <a:rPr lang="en-US" u="sng" dirty="0">
                <a:solidFill>
                  <a:schemeClr val="bg1"/>
                </a:solidFill>
              </a:rPr>
              <a:t> un </a:t>
            </a:r>
            <a:r>
              <a:rPr lang="en-US" u="sng" dirty="0" err="1">
                <a:solidFill>
                  <a:schemeClr val="bg1"/>
                </a:solidFill>
              </a:rPr>
              <a:t>produit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abordable</a:t>
            </a:r>
            <a:r>
              <a:rPr lang="en-US" u="sng" dirty="0">
                <a:solidFill>
                  <a:schemeClr val="bg1"/>
                </a:solidFill>
              </a:rPr>
              <a:t> et fait sur </a:t>
            </a:r>
            <a:r>
              <a:rPr lang="en-US" u="sng" dirty="0" err="1">
                <a:solidFill>
                  <a:schemeClr val="bg1"/>
                </a:solidFill>
              </a:rPr>
              <a:t>mesure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selon</a:t>
            </a:r>
            <a:r>
              <a:rPr lang="en-US" u="sng" dirty="0">
                <a:solidFill>
                  <a:schemeClr val="bg1"/>
                </a:solidFill>
              </a:rPr>
              <a:t> le </a:t>
            </a:r>
            <a:r>
              <a:rPr lang="en-US" u="sng" dirty="0" err="1">
                <a:solidFill>
                  <a:schemeClr val="bg1"/>
                </a:solidFill>
              </a:rPr>
              <a:t>besoin</a:t>
            </a:r>
            <a:r>
              <a:rPr lang="en-US" u="sng" dirty="0">
                <a:solidFill>
                  <a:schemeClr val="bg1"/>
                </a:solidFill>
              </a:rPr>
              <a:t> des clients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052" name="Picture 4" descr="Image result for greenhouse control">
            <a:extLst>
              <a:ext uri="{FF2B5EF4-FFF2-40B4-BE49-F238E27FC236}">
                <a16:creationId xmlns:a16="http://schemas.microsoft.com/office/drawing/2014/main" id="{6F3EC255-82C0-418E-8C13-D14AEF169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033" y="1462184"/>
            <a:ext cx="2384796" cy="171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rduino">
            <a:extLst>
              <a:ext uri="{FF2B5EF4-FFF2-40B4-BE49-F238E27FC236}">
                <a16:creationId xmlns:a16="http://schemas.microsoft.com/office/drawing/2014/main" id="{08F1A0C7-CE0E-4B19-880B-6C83E5387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7842" y="3471636"/>
            <a:ext cx="2979919" cy="233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t égal à 3">
            <a:extLst>
              <a:ext uri="{FF2B5EF4-FFF2-40B4-BE49-F238E27FC236}">
                <a16:creationId xmlns:a16="http://schemas.microsoft.com/office/drawing/2014/main" id="{8E6289A8-EE29-425D-81B0-442DB16109F3}"/>
              </a:ext>
            </a:extLst>
          </p:cNvPr>
          <p:cNvSpPr/>
          <p:nvPr/>
        </p:nvSpPr>
        <p:spPr>
          <a:xfrm>
            <a:off x="9182542" y="2110621"/>
            <a:ext cx="721895" cy="57172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23" name="Est égal à 22">
            <a:extLst>
              <a:ext uri="{FF2B5EF4-FFF2-40B4-BE49-F238E27FC236}">
                <a16:creationId xmlns:a16="http://schemas.microsoft.com/office/drawing/2014/main" id="{C10AB2A0-6BA8-4F4A-A8CA-F786D4DCF47E}"/>
              </a:ext>
            </a:extLst>
          </p:cNvPr>
          <p:cNvSpPr/>
          <p:nvPr/>
        </p:nvSpPr>
        <p:spPr>
          <a:xfrm>
            <a:off x="9182543" y="4340471"/>
            <a:ext cx="721895" cy="57172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BF1460-D80E-4691-88DC-F4446CA2E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860" y="1955687"/>
            <a:ext cx="583611" cy="82137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5840F4F-048E-4403-9ABA-8DEF613E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471" y="1955687"/>
            <a:ext cx="583611" cy="82137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BCD8E911-B27B-4F98-846D-69BE2BB2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840" y="1964154"/>
            <a:ext cx="583611" cy="82137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BB6897DA-1CD9-4159-89A9-B8DE8765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9455" y="4228081"/>
            <a:ext cx="583611" cy="82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3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Choix des </a:t>
            </a:r>
            <a:r>
              <a:rPr lang="en-US" dirty="0" err="1">
                <a:solidFill>
                  <a:schemeClr val="bg1"/>
                </a:solidFill>
              </a:rPr>
              <a:t>périphériques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89"/>
            <a:ext cx="3973943" cy="40539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Nous </a:t>
            </a:r>
            <a:r>
              <a:rPr lang="en-US" dirty="0" err="1">
                <a:solidFill>
                  <a:schemeClr val="bg1"/>
                </a:solidFill>
              </a:rPr>
              <a:t>offrons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une</a:t>
            </a:r>
            <a:r>
              <a:rPr lang="en-US" dirty="0">
                <a:solidFill>
                  <a:schemeClr val="bg1"/>
                </a:solidFill>
              </a:rPr>
              <a:t> solution de </a:t>
            </a:r>
            <a:r>
              <a:rPr lang="en-US" dirty="0" err="1">
                <a:solidFill>
                  <a:schemeClr val="bg1"/>
                </a:solidFill>
              </a:rPr>
              <a:t>suivi</a:t>
            </a:r>
            <a:r>
              <a:rPr lang="en-US" dirty="0">
                <a:solidFill>
                  <a:schemeClr val="bg1"/>
                </a:solidFill>
              </a:rPr>
              <a:t> et gestion des </a:t>
            </a:r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Température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humidité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graphique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ligne</a:t>
            </a:r>
            <a:r>
              <a:rPr lang="en-US" dirty="0">
                <a:solidFill>
                  <a:schemeClr val="bg1"/>
                </a:solidFill>
              </a:rPr>
              <a:t> *;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Possibilité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d’ajouter</a:t>
            </a:r>
            <a:r>
              <a:rPr lang="en-US" dirty="0">
                <a:solidFill>
                  <a:schemeClr val="bg1"/>
                </a:solidFill>
              </a:rPr>
              <a:t> des options et specifications;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*</a:t>
            </a:r>
            <a:r>
              <a:rPr lang="en-US" sz="1200" dirty="0" err="1">
                <a:solidFill>
                  <a:schemeClr val="bg1"/>
                </a:solidFill>
              </a:rPr>
              <a:t>Réseau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WiFi</a:t>
            </a:r>
            <a:r>
              <a:rPr lang="en-US" sz="1200" dirty="0">
                <a:solidFill>
                  <a:schemeClr val="bg1"/>
                </a:solidFill>
              </a:rPr>
              <a:t> necessaire et non-</a:t>
            </a:r>
            <a:r>
              <a:rPr lang="en-US" sz="1200" dirty="0" err="1">
                <a:solidFill>
                  <a:schemeClr val="bg1"/>
                </a:solidFill>
              </a:rPr>
              <a:t>inclu</a:t>
            </a:r>
            <a:r>
              <a:rPr lang="en-US" sz="1200" dirty="0">
                <a:solidFill>
                  <a:schemeClr val="bg1"/>
                </a:solidFill>
              </a:rPr>
              <a:t> dans les </a:t>
            </a:r>
            <a:r>
              <a:rPr lang="en-US" sz="1200" dirty="0" err="1">
                <a:solidFill>
                  <a:schemeClr val="bg1"/>
                </a:solidFill>
              </a:rPr>
              <a:t>forfaits</a:t>
            </a:r>
            <a:r>
              <a:rPr lang="en-US" sz="12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F969AE-861B-4236-B91E-AC189E36C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166" y="3492484"/>
            <a:ext cx="1160485" cy="116048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64E1192-DBD0-4DA0-8007-8263D03A65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953" y="3232008"/>
            <a:ext cx="2037698" cy="20376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297F44-8928-4A06-90BC-B16F848B8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5814" y="1980869"/>
            <a:ext cx="1511615" cy="151161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9914D05-3B2B-44D7-BCA4-E6FC426F2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3214" y="4970973"/>
            <a:ext cx="1321936" cy="1321936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CA4B2AF3-8CF4-49E1-9392-7291B55E1376}"/>
              </a:ext>
            </a:extLst>
          </p:cNvPr>
          <p:cNvSpPr txBox="1">
            <a:spLocks/>
          </p:cNvSpPr>
          <p:nvPr/>
        </p:nvSpPr>
        <p:spPr>
          <a:xfrm>
            <a:off x="673754" y="2160590"/>
            <a:ext cx="3973943" cy="405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0416C1A-7274-4DBC-A38F-437F3B55E8D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0087" y="1432543"/>
            <a:ext cx="1257594" cy="125759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90B4C1F-DAD4-4F68-83F4-33BE4A241B2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0275" y="2546842"/>
            <a:ext cx="1205090" cy="1205090"/>
          </a:xfrm>
          <a:prstGeom prst="rect">
            <a:avLst/>
          </a:prstGeom>
        </p:spPr>
      </p:pic>
      <p:sp>
        <p:nvSpPr>
          <p:cNvPr id="4" name="Signe Plus 3">
            <a:extLst>
              <a:ext uri="{FF2B5EF4-FFF2-40B4-BE49-F238E27FC236}">
                <a16:creationId xmlns:a16="http://schemas.microsoft.com/office/drawing/2014/main" id="{7726370C-F11C-411B-8BA9-1C378A2FDDCD}"/>
              </a:ext>
            </a:extLst>
          </p:cNvPr>
          <p:cNvSpPr/>
          <p:nvPr/>
        </p:nvSpPr>
        <p:spPr>
          <a:xfrm>
            <a:off x="8012036" y="3505200"/>
            <a:ext cx="559697" cy="508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07320D-DF22-4231-97F9-0C221C451F60}"/>
              </a:ext>
            </a:extLst>
          </p:cNvPr>
          <p:cNvSpPr txBox="1"/>
          <p:nvPr/>
        </p:nvSpPr>
        <p:spPr>
          <a:xfrm>
            <a:off x="9080013" y="1316608"/>
            <a:ext cx="183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Option au choix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C6D197-F0A0-4051-8E63-667377E7A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5696" y="4829665"/>
            <a:ext cx="1292988" cy="160455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3AA7364-8A7E-44E6-BC77-2E8730D43E0A}"/>
              </a:ext>
            </a:extLst>
          </p:cNvPr>
          <p:cNvSpPr/>
          <p:nvPr/>
        </p:nvSpPr>
        <p:spPr>
          <a:xfrm>
            <a:off x="6183500" y="147844"/>
            <a:ext cx="498964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« The more </a:t>
            </a:r>
            <a:r>
              <a:rPr lang="fr-CA" sz="32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</a:t>
            </a:r>
            <a:r>
              <a:rPr lang="fr-CA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know, the more </a:t>
            </a:r>
            <a:r>
              <a:rPr lang="fr-CA" sz="32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</a:t>
            </a:r>
            <a:r>
              <a:rPr lang="fr-CA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fr-CA" sz="32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grow</a:t>
            </a:r>
            <a:r>
              <a:rPr lang="fr-CA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! »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FFA4E92-F989-4E3B-998A-2AACFE689A08}"/>
              </a:ext>
            </a:extLst>
          </p:cNvPr>
          <p:cNvSpPr txBox="1"/>
          <p:nvPr/>
        </p:nvSpPr>
        <p:spPr>
          <a:xfrm>
            <a:off x="6096000" y="1692008"/>
            <a:ext cx="21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Ensemble de base</a:t>
            </a:r>
          </a:p>
        </p:txBody>
      </p:sp>
    </p:spTree>
    <p:extLst>
      <p:ext uri="{BB962C8B-B14F-4D97-AF65-F5344CB8AC3E}">
        <p14:creationId xmlns:p14="http://schemas.microsoft.com/office/powerpoint/2010/main" val="175237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Principles de </a:t>
            </a:r>
            <a:r>
              <a:rPr lang="en-US" dirty="0" err="1">
                <a:solidFill>
                  <a:schemeClr val="bg1"/>
                </a:solidFill>
              </a:rPr>
              <a:t>fonctionnement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41519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Placez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votre</a:t>
            </a:r>
            <a:r>
              <a:rPr lang="en-CA" dirty="0">
                <a:solidFill>
                  <a:schemeClr val="bg1"/>
                </a:solidFill>
              </a:rPr>
              <a:t> ensemble avec </a:t>
            </a:r>
            <a:r>
              <a:rPr lang="en-CA" dirty="0" err="1">
                <a:solidFill>
                  <a:schemeClr val="bg1"/>
                </a:solidFill>
              </a:rPr>
              <a:t>vos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plantes</a:t>
            </a:r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 err="1">
                <a:solidFill>
                  <a:schemeClr val="bg1"/>
                </a:solidFill>
              </a:rPr>
              <a:t>Connectez</a:t>
            </a:r>
            <a:r>
              <a:rPr lang="en-CA" dirty="0">
                <a:solidFill>
                  <a:schemeClr val="bg1"/>
                </a:solidFill>
              </a:rPr>
              <a:t> le tout à </a:t>
            </a:r>
            <a:r>
              <a:rPr lang="en-CA" dirty="0" err="1">
                <a:solidFill>
                  <a:schemeClr val="bg1"/>
                </a:solidFill>
              </a:rPr>
              <a:t>votre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réseau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WiFi</a:t>
            </a:r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 err="1">
                <a:solidFill>
                  <a:schemeClr val="bg1"/>
                </a:solidFill>
              </a:rPr>
              <a:t>Soyez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avisé</a:t>
            </a:r>
            <a:r>
              <a:rPr lang="en-CA" dirty="0">
                <a:solidFill>
                  <a:schemeClr val="bg1"/>
                </a:solidFill>
              </a:rPr>
              <a:t> des </a:t>
            </a:r>
            <a:r>
              <a:rPr lang="en-CA" dirty="0" err="1">
                <a:solidFill>
                  <a:schemeClr val="bg1"/>
                </a:solidFill>
              </a:rPr>
              <a:t>besoins</a:t>
            </a:r>
            <a:r>
              <a:rPr lang="en-CA" dirty="0">
                <a:solidFill>
                  <a:schemeClr val="bg1"/>
                </a:solidFill>
              </a:rPr>
              <a:t> de </a:t>
            </a:r>
            <a:r>
              <a:rPr lang="en-CA" dirty="0" err="1">
                <a:solidFill>
                  <a:schemeClr val="bg1"/>
                </a:solidFill>
              </a:rPr>
              <a:t>vos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 err="1">
                <a:solidFill>
                  <a:schemeClr val="bg1"/>
                </a:solidFill>
              </a:rPr>
              <a:t>plantes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6362CA-868E-4CBD-8C46-5D4E2CD11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9625" y="128729"/>
            <a:ext cx="2165578" cy="16881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8F89872-824D-4C32-9AFF-8340022EC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663" y="4973209"/>
            <a:ext cx="2419350" cy="17369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42DE2FE-0817-4026-B11B-EE91D36D11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866" y="2682576"/>
            <a:ext cx="1389605" cy="1389605"/>
          </a:xfrm>
          <a:prstGeom prst="rect">
            <a:avLst/>
          </a:prstGeom>
        </p:spPr>
      </p:pic>
      <p:sp>
        <p:nvSpPr>
          <p:cNvPr id="21" name="Signe Plus 20">
            <a:extLst>
              <a:ext uri="{FF2B5EF4-FFF2-40B4-BE49-F238E27FC236}">
                <a16:creationId xmlns:a16="http://schemas.microsoft.com/office/drawing/2014/main" id="{CA90A664-64E6-451C-A8A9-6D72F159D922}"/>
              </a:ext>
            </a:extLst>
          </p:cNvPr>
          <p:cNvSpPr/>
          <p:nvPr/>
        </p:nvSpPr>
        <p:spPr>
          <a:xfrm>
            <a:off x="8009001" y="1559732"/>
            <a:ext cx="664803" cy="638660"/>
          </a:xfrm>
          <a:prstGeom prst="mathPlus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Est égal à 22">
            <a:extLst>
              <a:ext uri="{FF2B5EF4-FFF2-40B4-BE49-F238E27FC236}">
                <a16:creationId xmlns:a16="http://schemas.microsoft.com/office/drawing/2014/main" id="{16E2B66A-DEE6-448C-A7BB-3687EF5F1FE3}"/>
              </a:ext>
            </a:extLst>
          </p:cNvPr>
          <p:cNvSpPr/>
          <p:nvPr/>
        </p:nvSpPr>
        <p:spPr>
          <a:xfrm>
            <a:off x="8058985" y="4416077"/>
            <a:ext cx="658680" cy="563868"/>
          </a:xfrm>
          <a:prstGeom prst="mathEqual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607C7567-275E-4575-903F-783D07AC3C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369" y="2708149"/>
            <a:ext cx="718376" cy="718376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B4CA9FD0-8922-4E50-9CC0-D08E9C50D5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383" y="3589867"/>
            <a:ext cx="820605" cy="820605"/>
          </a:xfrm>
          <a:prstGeom prst="rect">
            <a:avLst/>
          </a:prstGeom>
        </p:spPr>
      </p:pic>
      <p:sp>
        <p:nvSpPr>
          <p:cNvPr id="25" name="Flèche : chevron 24">
            <a:extLst>
              <a:ext uri="{FF2B5EF4-FFF2-40B4-BE49-F238E27FC236}">
                <a16:creationId xmlns:a16="http://schemas.microsoft.com/office/drawing/2014/main" id="{B3278E04-B727-4A8D-81A8-64BAF8164E16}"/>
              </a:ext>
            </a:extLst>
          </p:cNvPr>
          <p:cNvSpPr/>
          <p:nvPr/>
        </p:nvSpPr>
        <p:spPr>
          <a:xfrm>
            <a:off x="7369181" y="3214724"/>
            <a:ext cx="348669" cy="532149"/>
          </a:xfrm>
          <a:prstGeom prst="chevron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id="{5B819267-A049-47DC-8E9A-FA2CCE4FD175}"/>
              </a:ext>
            </a:extLst>
          </p:cNvPr>
          <p:cNvSpPr/>
          <p:nvPr/>
        </p:nvSpPr>
        <p:spPr>
          <a:xfrm>
            <a:off x="9429107" y="3190216"/>
            <a:ext cx="348669" cy="532149"/>
          </a:xfrm>
          <a:prstGeom prst="chevron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67DFA60D-8C93-4602-A332-2E1F068D3AE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858872" y="2936168"/>
            <a:ext cx="2275116" cy="1023802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607B710-BCE4-4AFA-B8EB-6D650A7E80E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2023" y="3021966"/>
            <a:ext cx="993238" cy="827698"/>
          </a:xfrm>
          <a:prstGeom prst="rect">
            <a:avLst/>
          </a:prstGeom>
        </p:spPr>
      </p:pic>
      <p:pic>
        <p:nvPicPr>
          <p:cNvPr id="1028" name="Picture 4" descr="Image result for cellphone">
            <a:extLst>
              <a:ext uri="{FF2B5EF4-FFF2-40B4-BE49-F238E27FC236}">
                <a16:creationId xmlns:a16="http://schemas.microsoft.com/office/drawing/2014/main" id="{9A222A85-32B6-4221-B774-07E32D49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840" y="2084596"/>
            <a:ext cx="473187" cy="7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D3DD9F-3F0F-4329-A037-4DBCBC0B1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3980" y="1909957"/>
            <a:ext cx="1129490" cy="1129490"/>
          </a:xfrm>
          <a:prstGeom prst="rect">
            <a:avLst/>
          </a:prstGeom>
        </p:spPr>
      </p:pic>
      <p:sp>
        <p:nvSpPr>
          <p:cNvPr id="35" name="Est égal à 34">
            <a:extLst>
              <a:ext uri="{FF2B5EF4-FFF2-40B4-BE49-F238E27FC236}">
                <a16:creationId xmlns:a16="http://schemas.microsoft.com/office/drawing/2014/main" id="{F307B250-2F32-49FD-AADE-880EB623798B}"/>
              </a:ext>
            </a:extLst>
          </p:cNvPr>
          <p:cNvSpPr/>
          <p:nvPr/>
        </p:nvSpPr>
        <p:spPr>
          <a:xfrm>
            <a:off x="2226738" y="4459454"/>
            <a:ext cx="483526" cy="507554"/>
          </a:xfrm>
          <a:prstGeom prst="mathEqual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36" name="Signe Plus 35">
            <a:extLst>
              <a:ext uri="{FF2B5EF4-FFF2-40B4-BE49-F238E27FC236}">
                <a16:creationId xmlns:a16="http://schemas.microsoft.com/office/drawing/2014/main" id="{DF65234A-C062-4DEF-8E23-BE58ABF4D6FC}"/>
              </a:ext>
            </a:extLst>
          </p:cNvPr>
          <p:cNvSpPr/>
          <p:nvPr/>
        </p:nvSpPr>
        <p:spPr>
          <a:xfrm>
            <a:off x="2243511" y="2606339"/>
            <a:ext cx="483526" cy="507555"/>
          </a:xfrm>
          <a:prstGeom prst="mathPlus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372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9968" y="1235593"/>
            <a:ext cx="3973943" cy="51354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Système</a:t>
            </a:r>
            <a:r>
              <a:rPr lang="en-US" dirty="0">
                <a:solidFill>
                  <a:schemeClr val="bg1"/>
                </a:solidFill>
              </a:rPr>
              <a:t> de base </a:t>
            </a:r>
            <a:r>
              <a:rPr lang="en-US" dirty="0" err="1">
                <a:solidFill>
                  <a:schemeClr val="bg1"/>
                </a:solidFill>
              </a:rPr>
              <a:t>peu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énergivore</a:t>
            </a:r>
            <a:r>
              <a:rPr lang="en-US" dirty="0">
                <a:solidFill>
                  <a:schemeClr val="bg1"/>
                </a:solidFill>
              </a:rPr>
              <a:t> (5v);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Adapté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configuré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selon</a:t>
            </a:r>
            <a:r>
              <a:rPr lang="en-US" dirty="0">
                <a:solidFill>
                  <a:schemeClr val="bg1"/>
                </a:solidFill>
              </a:rPr>
              <a:t> les </a:t>
            </a:r>
            <a:r>
              <a:rPr lang="en-US" dirty="0" err="1">
                <a:solidFill>
                  <a:schemeClr val="bg1"/>
                </a:solidFill>
              </a:rPr>
              <a:t>besoins</a:t>
            </a:r>
            <a:r>
              <a:rPr lang="en-US" dirty="0">
                <a:solidFill>
                  <a:schemeClr val="bg1"/>
                </a:solidFill>
              </a:rPr>
              <a:t> du client;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Utilisation</a:t>
            </a:r>
            <a:r>
              <a:rPr lang="en-US" dirty="0">
                <a:solidFill>
                  <a:schemeClr val="bg1"/>
                </a:solidFill>
              </a:rPr>
              <a:t> sur </a:t>
            </a:r>
            <a:r>
              <a:rPr lang="en-US" dirty="0" err="1">
                <a:solidFill>
                  <a:schemeClr val="bg1"/>
                </a:solidFill>
              </a:rPr>
              <a:t>une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gamme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d’appareils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Possibilité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plusieurs</a:t>
            </a:r>
            <a:r>
              <a:rPr lang="en-US" dirty="0">
                <a:solidFill>
                  <a:schemeClr val="bg1"/>
                </a:solidFill>
              </a:rPr>
              <a:t> ensembles </a:t>
            </a:r>
            <a:r>
              <a:rPr lang="en-US" dirty="0" err="1">
                <a:solidFill>
                  <a:schemeClr val="bg1"/>
                </a:solidFill>
              </a:rPr>
              <a:t>simultanément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Données</a:t>
            </a:r>
            <a:r>
              <a:rPr lang="en-US" dirty="0">
                <a:solidFill>
                  <a:schemeClr val="bg1"/>
                </a:solidFill>
              </a:rPr>
              <a:t> disponible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ligne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9155D9C0-B860-40CB-8996-9BD449CBE8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265" y="881030"/>
            <a:ext cx="2396389" cy="179729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6F591559-5C91-483B-A99B-11A7DE2BC6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5199" y="881030"/>
            <a:ext cx="2245442" cy="299392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E2D3E6E-F0C3-447A-B385-499C21B6D2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261" y="3874952"/>
            <a:ext cx="2683611" cy="201270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97A65F03-7CBC-4D5D-8173-6D4DFCD124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556" y="2515137"/>
            <a:ext cx="2387545" cy="179065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35CCEDF-0A63-4B7D-9725-26BD7F711E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569" y="4307194"/>
            <a:ext cx="2117368" cy="1588026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id="{4578C060-DA00-4C66-829E-B89A666A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80" y="-70007"/>
            <a:ext cx="5157088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Caractéristiques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5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C4441-2FFD-4C23-9148-9E7BCD31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57" y="392491"/>
            <a:ext cx="5143500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Exemple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03C43-F051-4AEA-A703-0CD54D210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1502229"/>
            <a:ext cx="3973943" cy="470262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Culture de </a:t>
            </a:r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tropicales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Orchidées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plantes</a:t>
            </a:r>
            <a:r>
              <a:rPr lang="en-US" dirty="0">
                <a:solidFill>
                  <a:schemeClr val="bg1"/>
                </a:solidFill>
              </a:rPr>
              <a:t> carnivores);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Doit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être</a:t>
            </a:r>
            <a:r>
              <a:rPr lang="en-US" dirty="0">
                <a:solidFill>
                  <a:schemeClr val="bg1"/>
                </a:solidFill>
              </a:rPr>
              <a:t> hors gel;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Humidité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ambiante</a:t>
            </a:r>
            <a:r>
              <a:rPr lang="en-US" dirty="0">
                <a:solidFill>
                  <a:schemeClr val="bg1"/>
                </a:solidFill>
              </a:rPr>
              <a:t> &gt; 60%;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Température</a:t>
            </a:r>
            <a:r>
              <a:rPr lang="en-US" dirty="0">
                <a:solidFill>
                  <a:schemeClr val="bg1"/>
                </a:solidFill>
              </a:rPr>
              <a:t> de jour: 18-24°C;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Température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nuit</a:t>
            </a:r>
            <a:r>
              <a:rPr lang="en-US" dirty="0">
                <a:solidFill>
                  <a:schemeClr val="bg1"/>
                </a:solidFill>
              </a:rPr>
              <a:t>: 16-20°C;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Photopériode</a:t>
            </a:r>
            <a:r>
              <a:rPr lang="en-US" dirty="0">
                <a:solidFill>
                  <a:schemeClr val="bg1"/>
                </a:solidFill>
              </a:rPr>
              <a:t> de 16h;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Diagnostic </a:t>
            </a:r>
            <a:r>
              <a:rPr lang="en-US" dirty="0" err="1">
                <a:solidFill>
                  <a:schemeClr val="bg1"/>
                </a:solidFill>
              </a:rPr>
              <a:t>devient</a:t>
            </a:r>
            <a:r>
              <a:rPr lang="en-US" dirty="0">
                <a:solidFill>
                  <a:schemeClr val="bg1"/>
                </a:solidFill>
              </a:rPr>
              <a:t> possible!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Ajout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périphériques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vendus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séparément</a:t>
            </a:r>
            <a:r>
              <a:rPr lang="en-US" dirty="0">
                <a:solidFill>
                  <a:schemeClr val="bg1"/>
                </a:solidFill>
              </a:rPr>
              <a:t>) pour </a:t>
            </a:r>
            <a:r>
              <a:rPr lang="en-US" dirty="0" err="1">
                <a:solidFill>
                  <a:schemeClr val="bg1"/>
                </a:solidFill>
              </a:rPr>
              <a:t>faciliter</a:t>
            </a:r>
            <a:r>
              <a:rPr lang="en-US" dirty="0">
                <a:solidFill>
                  <a:schemeClr val="bg1"/>
                </a:solidFill>
              </a:rPr>
              <a:t> la gestion et la culture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B71C8E3-864D-4D0F-95C0-1FBC0E74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042" y="3116424"/>
            <a:ext cx="6868256" cy="243694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ECCF537-E034-41B9-A4CC-0405D55365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5401" y="1080295"/>
            <a:ext cx="2387545" cy="179065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8110080-515B-450A-988F-C1EA5EFC77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179" y="722810"/>
            <a:ext cx="1709563" cy="22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15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413</Words>
  <Application>Microsoft Office PowerPoint</Application>
  <PresentationFormat>Grand écran</PresentationFormat>
  <Paragraphs>88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Facette</vt:lpstr>
      <vt:lpstr>Gestion d’un environnement contrôlé avec Arduino</vt:lpstr>
      <vt:lpstr>Introduction</vt:lpstr>
      <vt:lpstr>Clientèle cible</vt:lpstr>
      <vt:lpstr>Clientèle cible</vt:lpstr>
      <vt:lpstr>Systèmes d’automatisation</vt:lpstr>
      <vt:lpstr>Choix des périphériques</vt:lpstr>
      <vt:lpstr>Principles de fonctionnement</vt:lpstr>
      <vt:lpstr>Caractéristiques</vt:lpstr>
      <vt:lpstr>Exemple</vt:lpstr>
      <vt:lpstr>Besoins en financement</vt:lpstr>
      <vt:lpstr>Démonstration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d’un environnement contrôlé par Arduino</dc:title>
  <dc:creator>Tom Landry</dc:creator>
  <cp:lastModifiedBy>Tom Landry</cp:lastModifiedBy>
  <cp:revision>40</cp:revision>
  <dcterms:created xsi:type="dcterms:W3CDTF">2020-02-26T17:12:46Z</dcterms:created>
  <dcterms:modified xsi:type="dcterms:W3CDTF">2020-05-12T15:30:51Z</dcterms:modified>
</cp:coreProperties>
</file>